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84" r:id="rId4"/>
    <p:sldId id="282" r:id="rId5"/>
    <p:sldId id="299" r:id="rId6"/>
    <p:sldId id="301" r:id="rId7"/>
    <p:sldId id="285" r:id="rId8"/>
    <p:sldId id="288" r:id="rId9"/>
    <p:sldId id="287" r:id="rId10"/>
    <p:sldId id="295" r:id="rId11"/>
    <p:sldId id="303" r:id="rId12"/>
    <p:sldId id="300" r:id="rId13"/>
    <p:sldId id="302" r:id="rId14"/>
    <p:sldId id="304" r:id="rId15"/>
    <p:sldId id="305" r:id="rId16"/>
    <p:sldId id="30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6ABF4B"/>
    <a:srgbClr val="F4436C"/>
    <a:srgbClr val="636569"/>
    <a:srgbClr val="FFC629"/>
    <a:srgbClr val="F36C24"/>
    <a:srgbClr val="003047"/>
    <a:srgbClr val="666666"/>
    <a:srgbClr val="6ABA42"/>
    <a:srgbClr val="631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77"/>
    <p:restoredTop sz="94516"/>
  </p:normalViewPr>
  <p:slideViewPr>
    <p:cSldViewPr snapToGrid="0">
      <p:cViewPr varScale="1">
        <p:scale>
          <a:sx n="66" d="100"/>
          <a:sy n="66" d="100"/>
        </p:scale>
        <p:origin x="208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E43B-E00A-B648-BDAB-38957C7E427F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4F15-F570-7047-A31F-9D268C0A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84F15-F570-7047-A31F-9D268C0AD8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84F15-F570-7047-A31F-9D268C0AD8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D8BF-FBF5-68B8-2D0B-91BF618E4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DE3CD-2F78-E1DA-CCEB-5019D95A3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D9A2-9F0E-8086-EA96-3EFF0C0F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CF729-36A1-7090-5569-290528FF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C619-6E7D-B9C8-55F2-EEF5B559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41E8-2A14-35CF-BCB5-1365FF0D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4F89-C449-888A-0643-BF72C63E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40E78-9431-F475-019A-CE36C5F3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BC09-721F-67E0-7343-38CDE84D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AF1B7-D56D-49B2-E189-8458C4FE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44BC9-C69C-A0BC-0AB9-4789B2C8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0F6E1-9DA8-96C8-4ECE-35375256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B659-B891-B046-220E-4693D024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094AC-046A-2CBE-36FE-F407B93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F9678-F059-6FED-F11C-E7272445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0DA0-8BE2-E481-8745-F6027E41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ECFA-32AE-FA84-DEA0-329C37C1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9F7B7-693E-3F2B-7715-1020B165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B379-9D7C-7F0B-5185-3F6BBD48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58BC-E165-21F9-35F2-206D09E2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4ACD-302C-22AB-62AB-C77D0429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F3C6-F35D-FA2E-7362-FC66329F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C31D-5552-86AC-28C3-820B987B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9198-3039-95FB-A26B-77D32E80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2E605-E80A-9F4D-4468-F5A9816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64D2-BE41-6627-3C13-B840F273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6699-EB7F-AFDA-7D52-6E54DF07C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5D5A-DF97-1ED9-E577-5BCA47C86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B237B-EFD0-8A21-7A30-B333DA5F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E4587-A598-BF58-3254-BD34A90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750D-0844-2AF3-F239-62C6B605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9F8C-A642-0A87-9CB4-96FCD066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D5841-C6BB-D5C2-F4DC-FC0BED95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25B97-E5DD-CB1A-F433-51721A496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3687C-C0FD-4CC7-467F-6BA787DEB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1434-564D-7EC2-1364-2C48CC06F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350A7-7FFB-6C8D-1695-676D2D5F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8D55B-431D-C4DB-EA02-E030F85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1DFE6-7A16-3E16-D9AA-6CB6DA9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0DF6-F457-8DC0-97C2-D8C16039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827F0-FD48-1750-78E2-B2A046E0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A70F4-3E99-DEB8-C425-306B069F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452B1-850A-9E31-5212-EBC40F4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EABCD-4A5C-21B7-CBBD-044605E3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DF8BA-BAB1-0E98-7575-C1C51BCF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BF6C-EECC-D1A2-CCCB-A536396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9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57E2-09D2-E9E9-B8D7-8C31A88E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393D-2EA1-2A05-1AB8-592EFAF6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668BC-37D5-4A59-7160-6359C31E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8A098-4D8B-2E65-4BB3-173C673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57438-D5D5-E9E3-DF72-DBFAA2CE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1F746-4DFC-F703-FC77-C35B3FAB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5B28-334A-E307-EFB1-FF705474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ED7D0-A181-0E5E-BF7B-BCE0B09D6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1973-FE21-A4C8-78E1-8B0AB718A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406F-FCFF-1238-0320-E8EE37E7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F0B1-2EE1-3B34-A24B-8B12B5C8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D6AE-B921-0CA0-AE7F-CA7795DB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40A73-9059-5B53-5286-6F4CBB3C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5BD0-7C3D-508D-33C0-3F708B79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E722-D2A6-6356-F632-5477EEB8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D857-945B-EA47-B3C0-5CEB1F385706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A38C-A853-E8BF-2D82-E216B9639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28AAF-6BD2-CA5B-4F54-4C018F128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A24-7EA7-10DF-02B0-4BE513DB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5141529"/>
            <a:ext cx="8813370" cy="1017668"/>
          </a:xfrm>
        </p:spPr>
        <p:txBody>
          <a:bodyPr/>
          <a:lstStyle/>
          <a:p>
            <a:r>
              <a:rPr lang="en-US" b="1" spc="-15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Impact Numbers</a:t>
            </a:r>
          </a:p>
        </p:txBody>
      </p:sp>
    </p:spTree>
    <p:extLst>
      <p:ext uri="{BB962C8B-B14F-4D97-AF65-F5344CB8AC3E}">
        <p14:creationId xmlns:p14="http://schemas.microsoft.com/office/powerpoint/2010/main" val="25974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2534-72C2-75AF-75A7-302B47D9DBC5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Global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0A4B09DC-BF69-A8A3-9422-392886A688A5}"/>
              </a:ext>
            </a:extLst>
          </p:cNvPr>
          <p:cNvSpPr txBox="1">
            <a:spLocks/>
          </p:cNvSpPr>
          <p:nvPr/>
        </p:nvSpPr>
        <p:spPr>
          <a:xfrm>
            <a:off x="5255650" y="1856708"/>
            <a:ext cx="5245005" cy="440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3,632,670</a:t>
            </a:r>
            <a:r>
              <a:rPr lang="en-US" sz="3200" b="1" spc="-150" dirty="0">
                <a:solidFill>
                  <a:srgbClr val="6ABF4B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global meals  provided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20,757 </a:t>
            </a:r>
            <a:r>
              <a:rPr lang="en-US" sz="3200" b="1" spc="-150" dirty="0">
                <a:solidFill>
                  <a:srgbClr val="002B49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global child  sponsorships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172,614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total children and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individuals served</a:t>
            </a:r>
          </a:p>
        </p:txBody>
      </p:sp>
    </p:spTree>
    <p:extLst>
      <p:ext uri="{BB962C8B-B14F-4D97-AF65-F5344CB8AC3E}">
        <p14:creationId xmlns:p14="http://schemas.microsoft.com/office/powerpoint/2010/main" val="375502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230135" y="2948804"/>
            <a:ext cx="10392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 growing impact </a:t>
            </a:r>
            <a:r>
              <a:rPr lang="en-US" sz="3600" b="1" spc="-150" dirty="0">
                <a:solidFill>
                  <a:srgbClr val="6AB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 Child</a:t>
            </a: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making on vulnerable children and families through facility expansions and grand openings.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80" y="1688166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spc="-150" dirty="0">
                <a:solidFill>
                  <a:schemeClr val="bg1"/>
                </a:solidFill>
              </a:rPr>
              <a:t>EXPANSION &amp; GROWTH</a:t>
            </a:r>
          </a:p>
        </p:txBody>
      </p:sp>
    </p:spTree>
    <p:extLst>
      <p:ext uri="{BB962C8B-B14F-4D97-AF65-F5344CB8AC3E}">
        <p14:creationId xmlns:p14="http://schemas.microsoft.com/office/powerpoint/2010/main" val="35873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58" y="1635194"/>
            <a:ext cx="6083299" cy="1325563"/>
          </a:xfrm>
        </p:spPr>
        <p:txBody>
          <a:bodyPr>
            <a:noAutofit/>
          </a:bodyPr>
          <a:lstStyle/>
          <a:p>
            <a:r>
              <a:rPr lang="en-US" sz="6000" dirty="0" err="1"/>
              <a:t>Azinger</a:t>
            </a:r>
            <a:r>
              <a:rPr lang="en-US" sz="6000" dirty="0"/>
              <a:t> Family </a:t>
            </a:r>
            <a:br>
              <a:rPr lang="en-US" sz="6000" dirty="0"/>
            </a:br>
            <a:r>
              <a:rPr lang="en-US" sz="6000" dirty="0"/>
              <a:t>Compassion Center 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57258" y="3746528"/>
            <a:ext cx="5367681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 just one year, the center has already made a significant impact by providing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life-changing resources to children and families in need, including...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226527"/>
            <a:ext cx="5751444" cy="440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2,186,737 </a:t>
            </a:r>
            <a:br>
              <a:rPr lang="en-US" sz="4000" b="1" spc="-150" dirty="0">
                <a:solidFill>
                  <a:srgbClr val="6ABF4B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meals distributed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$4,903,764 </a:t>
            </a:r>
            <a:br>
              <a:rPr lang="en-US" sz="4000" b="1" spc="-150" dirty="0">
                <a:solidFill>
                  <a:srgbClr val="6ABF4B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worth of household items provided to families and individuals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25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semi-truckloads of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supplies for Hurricane relief</a:t>
            </a:r>
          </a:p>
        </p:txBody>
      </p:sp>
    </p:spTree>
    <p:extLst>
      <p:ext uri="{BB962C8B-B14F-4D97-AF65-F5344CB8AC3E}">
        <p14:creationId xmlns:p14="http://schemas.microsoft.com/office/powerpoint/2010/main" val="207369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36" y="1429696"/>
            <a:ext cx="5751444" cy="1325563"/>
          </a:xfrm>
        </p:spPr>
        <p:txBody>
          <a:bodyPr>
            <a:noAutofit/>
          </a:bodyPr>
          <a:lstStyle/>
          <a:p>
            <a:r>
              <a:rPr lang="en-US" sz="6000" dirty="0"/>
              <a:t>Loft 181 </a:t>
            </a:r>
            <a:br>
              <a:rPr lang="en-US" sz="6000" dirty="0"/>
            </a:br>
            <a:r>
              <a:rPr lang="en-US" sz="6000" dirty="0"/>
              <a:t>Grand </a:t>
            </a:r>
            <a:br>
              <a:rPr lang="en-US" sz="6000" dirty="0"/>
            </a:br>
            <a:r>
              <a:rPr lang="en-US" sz="6000" dirty="0"/>
              <a:t>Opening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6897206" y="2092478"/>
            <a:ext cx="4917658" cy="342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B49"/>
                </a:solidFill>
              </a:rPr>
              <a:t>A bright, spacious, and private boutique for women, including young ladies in foster care and trafficking survivors. </a:t>
            </a:r>
            <a:br>
              <a:rPr lang="en-US" b="1" dirty="0">
                <a:solidFill>
                  <a:srgbClr val="002B49"/>
                </a:solidFill>
              </a:rPr>
            </a:br>
            <a:br>
              <a:rPr lang="en-US" b="1" dirty="0">
                <a:solidFill>
                  <a:srgbClr val="002B49"/>
                </a:solidFill>
              </a:rPr>
            </a:br>
            <a:r>
              <a:rPr lang="en-US" b="1" dirty="0">
                <a:solidFill>
                  <a:srgbClr val="002B49"/>
                </a:solidFill>
              </a:rPr>
              <a:t>Shoppers choose from an array of items that make them feel special, all of which are generously donated and free of charge.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377136" y="3806686"/>
            <a:ext cx="5546586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800" b="1" spc="-150" dirty="0">
                <a:solidFill>
                  <a:srgbClr val="6ABF4B"/>
                </a:solidFill>
              </a:rPr>
              <a:t>290</a:t>
            </a:r>
            <a:br>
              <a:rPr lang="en-US" sz="4000" b="1" spc="-150" dirty="0">
                <a:solidFill>
                  <a:schemeClr val="bg1"/>
                </a:solidFill>
              </a:rPr>
            </a:br>
            <a:r>
              <a:rPr lang="en-US" sz="3200" b="1" spc="-150" dirty="0">
                <a:solidFill>
                  <a:schemeClr val="bg1"/>
                </a:solidFill>
              </a:rPr>
              <a:t>Clients served from September - December 2022 </a:t>
            </a:r>
          </a:p>
        </p:txBody>
      </p:sp>
    </p:spTree>
    <p:extLst>
      <p:ext uri="{BB962C8B-B14F-4D97-AF65-F5344CB8AC3E}">
        <p14:creationId xmlns:p14="http://schemas.microsoft.com/office/powerpoint/2010/main" val="270137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226527"/>
            <a:ext cx="5751445" cy="1325563"/>
          </a:xfrm>
        </p:spPr>
        <p:txBody>
          <a:bodyPr>
            <a:noAutofit/>
          </a:bodyPr>
          <a:lstStyle/>
          <a:p>
            <a:r>
              <a:rPr lang="en-US" sz="5400" dirty="0"/>
              <a:t>Jacksonville Groundbreaking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44555" y="2812250"/>
            <a:ext cx="5367681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 February, building off more than 20 years of ministry to the Jacksonville community, One More Child expanded its existing campus to include…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889309"/>
            <a:ext cx="5022574" cy="456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25,000</a:t>
            </a:r>
            <a:r>
              <a:rPr lang="en-US" sz="3200" b="1" spc="-150" dirty="0">
                <a:solidFill>
                  <a:srgbClr val="002B49"/>
                </a:solidFill>
              </a:rPr>
              <a:t>-square-foot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Compassion Center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Six</a:t>
            </a:r>
            <a:br>
              <a:rPr lang="en-US" sz="4000" b="1" spc="-150" dirty="0">
                <a:solidFill>
                  <a:srgbClr val="6ABF4B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Single Mom homes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One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Family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303035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C41A2-620A-FC0B-2196-056E9B99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226527"/>
            <a:ext cx="5751445" cy="1325563"/>
          </a:xfrm>
        </p:spPr>
        <p:txBody>
          <a:bodyPr>
            <a:noAutofit/>
          </a:bodyPr>
          <a:lstStyle/>
          <a:p>
            <a:r>
              <a:rPr lang="en-US" sz="5400" dirty="0"/>
              <a:t>Hope Street Groundbreaking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79FDC38-BFE9-F846-A604-969F4480E0C6}"/>
              </a:ext>
            </a:extLst>
          </p:cNvPr>
          <p:cNvSpPr txBox="1">
            <a:spLocks/>
          </p:cNvSpPr>
          <p:nvPr/>
        </p:nvSpPr>
        <p:spPr>
          <a:xfrm>
            <a:off x="344555" y="2812250"/>
            <a:ext cx="5380384" cy="174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 November, we took another step toward a dream to see the transformative power of the Gospel brought to the children and families of Tampa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19B356-4EB2-C7EE-275D-7D3725992261}"/>
              </a:ext>
            </a:extLst>
          </p:cNvPr>
          <p:cNvSpPr txBox="1">
            <a:spLocks/>
          </p:cNvSpPr>
          <p:nvPr/>
        </p:nvSpPr>
        <p:spPr>
          <a:xfrm>
            <a:off x="6824871" y="1874919"/>
            <a:ext cx="5022574" cy="4784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25,000</a:t>
            </a:r>
            <a:r>
              <a:rPr lang="en-US" sz="3200" b="1" spc="-150" dirty="0">
                <a:solidFill>
                  <a:srgbClr val="002B49"/>
                </a:solidFill>
              </a:rPr>
              <a:t>-square-foot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Compassion Center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17</a:t>
            </a:r>
            <a:r>
              <a:rPr lang="en-US" sz="3200" b="1" spc="-150" dirty="0">
                <a:solidFill>
                  <a:srgbClr val="002B49"/>
                </a:solidFill>
              </a:rPr>
              <a:t>-acre campus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16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Single Mom homes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One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Family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164157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899988" y="1887996"/>
            <a:ext cx="10392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do what we do to change the lives of children and families without incredible ongoing support that inspires us and expands our reach to embrace new opportunities. </a:t>
            </a:r>
            <a:b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gift — from a nickel to a large estate gift — helps us reach one more child.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78" y="707593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spc="-150" dirty="0">
                <a:solidFill>
                  <a:schemeClr val="bg1"/>
                </a:solidFill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234812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DD2-6ED9-DDDA-3762-161BF5D6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383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682087" y="2430537"/>
            <a:ext cx="4713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236,492</a:t>
            </a:r>
          </a:p>
          <a:p>
            <a:pPr algn="ctr"/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individuals</a:t>
            </a:r>
            <a:br>
              <a:rPr lang="en-US" sz="3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served</a:t>
            </a:r>
            <a:endParaRPr lang="en-US" sz="32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A8DC0-DED7-74A3-8A79-1520EF87B492}"/>
              </a:ext>
            </a:extLst>
          </p:cNvPr>
          <p:cNvSpPr txBox="1"/>
          <p:nvPr/>
        </p:nvSpPr>
        <p:spPr>
          <a:xfrm>
            <a:off x="5517752" y="4848914"/>
            <a:ext cx="3457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individuals impacted through advocacy, trainings, awareness, and volunteering.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B914AF-7727-8F57-71F3-6AA0C4C22778}"/>
              </a:ext>
            </a:extLst>
          </p:cNvPr>
          <p:cNvSpPr txBox="1">
            <a:spLocks/>
          </p:cNvSpPr>
          <p:nvPr/>
        </p:nvSpPr>
        <p:spPr>
          <a:xfrm>
            <a:off x="1509472" y="1177086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spc="-150" dirty="0">
                <a:solidFill>
                  <a:schemeClr val="bg1"/>
                </a:solidFill>
              </a:rPr>
              <a:t>OUR IMPACT IN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71288-F1D6-CCC2-C77D-C60DD82602D9}"/>
              </a:ext>
            </a:extLst>
          </p:cNvPr>
          <p:cNvSpPr txBox="1"/>
          <p:nvPr/>
        </p:nvSpPr>
        <p:spPr>
          <a:xfrm>
            <a:off x="3187771" y="4932248"/>
            <a:ext cx="246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237,501</a:t>
            </a:r>
            <a:r>
              <a:rPr lang="en-US" sz="4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71A72-D8DC-9194-8CA5-1FCE64C736B6}"/>
              </a:ext>
            </a:extLst>
          </p:cNvPr>
          <p:cNvCxnSpPr>
            <a:cxnSpLocks/>
          </p:cNvCxnSpPr>
          <p:nvPr/>
        </p:nvCxnSpPr>
        <p:spPr>
          <a:xfrm>
            <a:off x="5969891" y="2941093"/>
            <a:ext cx="0" cy="12378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6CA8A-9514-378C-6BE2-215F5D328614}"/>
              </a:ext>
            </a:extLst>
          </p:cNvPr>
          <p:cNvSpPr txBox="1"/>
          <p:nvPr/>
        </p:nvSpPr>
        <p:spPr>
          <a:xfrm>
            <a:off x="6619045" y="2430537"/>
            <a:ext cx="4713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14,129,605</a:t>
            </a:r>
          </a:p>
          <a:p>
            <a:pPr algn="ctr"/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meals provided</a:t>
            </a:r>
            <a:b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and globally</a:t>
            </a:r>
          </a:p>
        </p:txBody>
      </p:sp>
    </p:spTree>
    <p:extLst>
      <p:ext uri="{BB962C8B-B14F-4D97-AF65-F5344CB8AC3E}">
        <p14:creationId xmlns:p14="http://schemas.microsoft.com/office/powerpoint/2010/main" val="146308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4690453" y="246184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Foster Care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3ED304D-B9FA-6DEF-C7E0-15702390309E}"/>
              </a:ext>
            </a:extLst>
          </p:cNvPr>
          <p:cNvSpPr txBox="1">
            <a:spLocks/>
          </p:cNvSpPr>
          <p:nvPr/>
        </p:nvSpPr>
        <p:spPr>
          <a:xfrm>
            <a:off x="5230838" y="1578219"/>
            <a:ext cx="6717322" cy="36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1,329</a:t>
            </a:r>
            <a:r>
              <a:rPr lang="en-US" sz="3200" b="1" spc="-150" dirty="0">
                <a:solidFill>
                  <a:srgbClr val="6ABF4B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Foster children served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186,138</a:t>
            </a:r>
            <a:r>
              <a:rPr lang="en-US" sz="3200" b="1" spc="-150" dirty="0">
                <a:solidFill>
                  <a:srgbClr val="002B49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Days of care provided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to foster children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137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Children needing a forever home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placed with an adoptive family</a:t>
            </a:r>
          </a:p>
        </p:txBody>
      </p:sp>
    </p:spTree>
    <p:extLst>
      <p:ext uri="{BB962C8B-B14F-4D97-AF65-F5344CB8AC3E}">
        <p14:creationId xmlns:p14="http://schemas.microsoft.com/office/powerpoint/2010/main" val="369009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3148-3963-1F51-B109-8C7990F0EC12}"/>
              </a:ext>
            </a:extLst>
          </p:cNvPr>
          <p:cNvSpPr txBox="1">
            <a:spLocks/>
          </p:cNvSpPr>
          <p:nvPr/>
        </p:nvSpPr>
        <p:spPr>
          <a:xfrm>
            <a:off x="4690452" y="246184"/>
            <a:ext cx="7020901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Family Support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8BDD2A5-CA22-483C-9F77-E7B4A203BA2C}"/>
              </a:ext>
            </a:extLst>
          </p:cNvPr>
          <p:cNvSpPr txBox="1">
            <a:spLocks/>
          </p:cNvSpPr>
          <p:nvPr/>
        </p:nvSpPr>
        <p:spPr>
          <a:xfrm>
            <a:off x="5230838" y="1578219"/>
            <a:ext cx="6717322" cy="36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2,409</a:t>
            </a:r>
            <a:r>
              <a:rPr lang="en-US" sz="3200" b="1" spc="-150" dirty="0">
                <a:solidFill>
                  <a:srgbClr val="6ABF4B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Clients served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826,147 </a:t>
            </a:r>
            <a:r>
              <a:rPr lang="en-US" sz="3200" b="1" spc="-150" dirty="0">
                <a:solidFill>
                  <a:srgbClr val="002B49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Diapers collected for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children in our care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209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Life skills classes offered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to develop self-sufficiency</a:t>
            </a:r>
          </a:p>
        </p:txBody>
      </p:sp>
    </p:spTree>
    <p:extLst>
      <p:ext uri="{BB962C8B-B14F-4D97-AF65-F5344CB8AC3E}">
        <p14:creationId xmlns:p14="http://schemas.microsoft.com/office/powerpoint/2010/main" val="125171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190379" y="2622006"/>
            <a:ext cx="10392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0" dirty="0">
                <a:solidFill>
                  <a:srgbClr val="6AB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 Child </a:t>
            </a: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and volunteers were on the ground providing food, water, and other critical resources to individuals and families recovering from the devastation brought on by Hurricane Ian.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80" y="1211088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spc="-150" dirty="0">
                <a:solidFill>
                  <a:schemeClr val="bg1"/>
                </a:solidFill>
              </a:rPr>
              <a:t>HURRICANE IAN RELIEF </a:t>
            </a:r>
          </a:p>
        </p:txBody>
      </p:sp>
    </p:spTree>
    <p:extLst>
      <p:ext uri="{BB962C8B-B14F-4D97-AF65-F5344CB8AC3E}">
        <p14:creationId xmlns:p14="http://schemas.microsoft.com/office/powerpoint/2010/main" val="262895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1188107" y="2258827"/>
            <a:ext cx="52025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1,200,000 </a:t>
            </a:r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pounds of food provided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6CA8A-9514-378C-6BE2-215F5D328614}"/>
              </a:ext>
            </a:extLst>
          </p:cNvPr>
          <p:cNvSpPr txBox="1"/>
          <p:nvPr/>
        </p:nvSpPr>
        <p:spPr>
          <a:xfrm>
            <a:off x="698828" y="4068948"/>
            <a:ext cx="56918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4,100 </a:t>
            </a:r>
            <a:b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families served through hurricane relief efforts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8AA6F-B854-C640-6125-205738D650F4}"/>
              </a:ext>
            </a:extLst>
          </p:cNvPr>
          <p:cNvSpPr txBox="1"/>
          <p:nvPr/>
        </p:nvSpPr>
        <p:spPr>
          <a:xfrm>
            <a:off x="7141122" y="2258827"/>
            <a:ext cx="4386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$464,732</a:t>
            </a:r>
            <a:b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support raised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C90A-9B92-C600-190B-0D7A192D8798}"/>
              </a:ext>
            </a:extLst>
          </p:cNvPr>
          <p:cNvSpPr txBox="1"/>
          <p:nvPr/>
        </p:nvSpPr>
        <p:spPr>
          <a:xfrm>
            <a:off x="7141122" y="4068948"/>
            <a:ext cx="44740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30</a:t>
            </a:r>
            <a:br>
              <a:rPr lang="en-US" sz="6000" b="1" spc="-150" dirty="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semi-truckloads full of supplies distributed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C0C088-F9B6-616A-E559-19547D001837}"/>
              </a:ext>
            </a:extLst>
          </p:cNvPr>
          <p:cNvSpPr txBox="1">
            <a:spLocks/>
          </p:cNvSpPr>
          <p:nvPr/>
        </p:nvSpPr>
        <p:spPr>
          <a:xfrm>
            <a:off x="2648777" y="1090151"/>
            <a:ext cx="7876405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spc="-150" dirty="0">
                <a:solidFill>
                  <a:schemeClr val="bg1"/>
                </a:solidFill>
              </a:rPr>
              <a:t>HURRICANE IAN RELIEF </a:t>
            </a:r>
          </a:p>
        </p:txBody>
      </p:sp>
    </p:spTree>
    <p:extLst>
      <p:ext uri="{BB962C8B-B14F-4D97-AF65-F5344CB8AC3E}">
        <p14:creationId xmlns:p14="http://schemas.microsoft.com/office/powerpoint/2010/main" val="328050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B4A0-933E-ECFC-C292-AD2BDFDA55E6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002B49"/>
                </a:solidFill>
              </a:rPr>
              <a:t>Single Moms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ECF3B5A-3F83-CD5D-BBFC-9E15C8C71AA8}"/>
              </a:ext>
            </a:extLst>
          </p:cNvPr>
          <p:cNvSpPr txBox="1">
            <a:spLocks/>
          </p:cNvSpPr>
          <p:nvPr/>
        </p:nvSpPr>
        <p:spPr>
          <a:xfrm>
            <a:off x="5230838" y="1359750"/>
            <a:ext cx="6717322" cy="527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203</a:t>
            </a:r>
            <a:r>
              <a:rPr lang="en-US" sz="3200" b="1" spc="-150" dirty="0">
                <a:solidFill>
                  <a:srgbClr val="6ABF4B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Single moms and children served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27,566</a:t>
            </a:r>
            <a:r>
              <a:rPr lang="en-US" sz="3200" b="1" spc="-150" dirty="0">
                <a:solidFill>
                  <a:srgbClr val="002B49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Days of care provided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to foster children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$167,768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Saved by single moms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in our residential program</a:t>
            </a:r>
          </a:p>
        </p:txBody>
      </p:sp>
    </p:spTree>
    <p:extLst>
      <p:ext uri="{BB962C8B-B14F-4D97-AF65-F5344CB8AC3E}">
        <p14:creationId xmlns:p14="http://schemas.microsoft.com/office/powerpoint/2010/main" val="17422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96BC-1AC5-1168-0225-0BB1C1950317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dirty="0">
                <a:solidFill>
                  <a:srgbClr val="002B49"/>
                </a:solidFill>
              </a:rPr>
              <a:t>Anti-Trafficking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4510D6A-FF47-EEA8-B448-9F4AABE2DE70}"/>
              </a:ext>
            </a:extLst>
          </p:cNvPr>
          <p:cNvSpPr txBox="1">
            <a:spLocks/>
          </p:cNvSpPr>
          <p:nvPr/>
        </p:nvSpPr>
        <p:spPr>
          <a:xfrm>
            <a:off x="5310351" y="1777195"/>
            <a:ext cx="5443788" cy="410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265</a:t>
            </a:r>
            <a:r>
              <a:rPr lang="en-US" sz="3200" b="1" spc="-150" dirty="0">
                <a:solidFill>
                  <a:srgbClr val="6ABF4B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Clients served by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24/7 mobile teams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3,756</a:t>
            </a:r>
            <a:r>
              <a:rPr lang="en-US" sz="3200" b="1" spc="-150" dirty="0">
                <a:solidFill>
                  <a:srgbClr val="002B49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People impacted through education, advocacy,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and awareness</a:t>
            </a:r>
          </a:p>
        </p:txBody>
      </p:sp>
    </p:spTree>
    <p:extLst>
      <p:ext uri="{BB962C8B-B14F-4D97-AF65-F5344CB8AC3E}">
        <p14:creationId xmlns:p14="http://schemas.microsoft.com/office/powerpoint/2010/main" val="231848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41CB-E7C1-4A04-F947-9BD5B695C92A}"/>
              </a:ext>
            </a:extLst>
          </p:cNvPr>
          <p:cNvSpPr txBox="1">
            <a:spLocks/>
          </p:cNvSpPr>
          <p:nvPr/>
        </p:nvSpPr>
        <p:spPr>
          <a:xfrm>
            <a:off x="4796372" y="308015"/>
            <a:ext cx="4432851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dirty="0">
                <a:solidFill>
                  <a:srgbClr val="002B49"/>
                </a:solidFill>
              </a:rPr>
              <a:t>Sanctity of </a:t>
            </a:r>
            <a:br>
              <a:rPr lang="en-US" sz="6600" dirty="0">
                <a:solidFill>
                  <a:srgbClr val="002B49"/>
                </a:solidFill>
              </a:rPr>
            </a:br>
            <a:r>
              <a:rPr lang="en-US" sz="6600" dirty="0">
                <a:solidFill>
                  <a:srgbClr val="002B49"/>
                </a:solidFill>
              </a:rPr>
              <a:t>Human Life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E1333BCF-1D54-5CDA-96C8-940B9FFF6FD0}"/>
              </a:ext>
            </a:extLst>
          </p:cNvPr>
          <p:cNvSpPr txBox="1">
            <a:spLocks/>
          </p:cNvSpPr>
          <p:nvPr/>
        </p:nvSpPr>
        <p:spPr>
          <a:xfrm>
            <a:off x="5330230" y="1779199"/>
            <a:ext cx="6258796" cy="460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23,411 </a:t>
            </a:r>
            <a:r>
              <a:rPr lang="en-US" sz="3200" b="1" spc="-150" dirty="0">
                <a:solidFill>
                  <a:srgbClr val="6ABF4B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U.S. and global clients served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3,272 </a:t>
            </a:r>
            <a:r>
              <a:rPr lang="en-US" sz="3200" b="1" spc="-150" dirty="0">
                <a:solidFill>
                  <a:srgbClr val="002B49"/>
                </a:solidFill>
              </a:rPr>
              <a:t>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clients presented 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with the option of adoption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spc="-150" dirty="0">
                <a:solidFill>
                  <a:srgbClr val="6ABF4B"/>
                </a:solidFill>
              </a:rPr>
              <a:t>998</a:t>
            </a:r>
            <a:br>
              <a:rPr lang="en-US" sz="3200" b="1" spc="-150" dirty="0">
                <a:solidFill>
                  <a:srgbClr val="002B49"/>
                </a:solidFill>
              </a:rPr>
            </a:br>
            <a:r>
              <a:rPr lang="en-US" sz="3200" b="1" spc="-150" dirty="0">
                <a:solidFill>
                  <a:srgbClr val="002B49"/>
                </a:solidFill>
              </a:rPr>
              <a:t>babies saved from abortion</a:t>
            </a:r>
          </a:p>
        </p:txBody>
      </p:sp>
    </p:spTree>
    <p:extLst>
      <p:ext uri="{BB962C8B-B14F-4D97-AF65-F5344CB8AC3E}">
        <p14:creationId xmlns:p14="http://schemas.microsoft.com/office/powerpoint/2010/main" val="115162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12244</TotalTime>
  <Words>547</Words>
  <Application>Microsoft Macintosh PowerPoint</Application>
  <PresentationFormat>Widescreen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 2013 - 2022</vt:lpstr>
      <vt:lpstr>2022 Impact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Azinger Family  Compassion Center </vt:lpstr>
      <vt:lpstr>Loft 181  Grand  Opening</vt:lpstr>
      <vt:lpstr>Jacksonville Groundbreaking</vt:lpstr>
      <vt:lpstr>Hope Street Groundbreaking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Patterson</dc:creator>
  <cp:lastModifiedBy>Mark Patterson</cp:lastModifiedBy>
  <cp:revision>17</cp:revision>
  <dcterms:created xsi:type="dcterms:W3CDTF">2023-01-17T13:07:54Z</dcterms:created>
  <dcterms:modified xsi:type="dcterms:W3CDTF">2023-04-25T13:13:47Z</dcterms:modified>
</cp:coreProperties>
</file>