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96" r:id="rId2"/>
    <p:sldId id="268" r:id="rId3"/>
    <p:sldId id="297" r:id="rId4"/>
    <p:sldId id="300" r:id="rId5"/>
    <p:sldId id="256" r:id="rId6"/>
    <p:sldId id="269" r:id="rId7"/>
    <p:sldId id="270" r:id="rId8"/>
    <p:sldId id="272" r:id="rId9"/>
    <p:sldId id="271" r:id="rId10"/>
    <p:sldId id="274" r:id="rId11"/>
    <p:sldId id="275" r:id="rId12"/>
    <p:sldId id="273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9" r:id="rId30"/>
    <p:sldId id="291" r:id="rId31"/>
    <p:sldId id="292" r:id="rId32"/>
    <p:sldId id="293" r:id="rId33"/>
    <p:sldId id="294" r:id="rId34"/>
    <p:sldId id="298" r:id="rId35"/>
    <p:sldId id="284" r:id="rId36"/>
    <p:sldId id="282" r:id="rId37"/>
    <p:sldId id="285" r:id="rId38"/>
    <p:sldId id="283" r:id="rId39"/>
    <p:sldId id="287" r:id="rId40"/>
    <p:sldId id="288" r:id="rId41"/>
    <p:sldId id="286" r:id="rId42"/>
    <p:sldId id="295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6ABF4B"/>
    <a:srgbClr val="636569"/>
    <a:srgbClr val="FFC629"/>
    <a:srgbClr val="F36C24"/>
    <a:srgbClr val="F4436C"/>
    <a:srgbClr val="003047"/>
    <a:srgbClr val="666666"/>
    <a:srgbClr val="6ABA42"/>
    <a:srgbClr val="631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6"/>
    <p:restoredTop sz="94434"/>
  </p:normalViewPr>
  <p:slideViewPr>
    <p:cSldViewPr snapToGrid="0">
      <p:cViewPr varScale="1">
        <p:scale>
          <a:sx n="84" d="100"/>
          <a:sy n="84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42CF-FA22-6F4B-A64D-DFB7700E050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4D33-4DA1-644F-BF1D-F8DA73C3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4F15-F570-7047-A31F-9D268C0AD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7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4F15-F570-7047-A31F-9D268C0AD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0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8BF-FBF5-68B8-2D0B-91BF618E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DE3CD-2F78-E1DA-CCEB-5019D95A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D9A2-9F0E-8086-EA96-3EFF0C0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CF729-36A1-7090-5569-290528FF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C619-6E7D-B9C8-55F2-EEF5B559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41E8-2A14-35CF-BCB5-1365FF0D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4F89-C449-888A-0643-BF72C63E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0E78-9431-F475-019A-CE36C5F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BC09-721F-67E0-7343-38CDE84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F1B7-D56D-49B2-E189-8458C4FE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44BC9-C69C-A0BC-0AB9-4789B2C8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0F6E1-9DA8-96C8-4ECE-35375256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B659-B891-B046-220E-4693D024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94AC-046A-2CBE-36FE-F407B93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F9678-F059-6FED-F11C-E727244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0DA0-8BE2-E481-8745-F6027E41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ECFA-32AE-FA84-DEA0-329C37C1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F7B7-693E-3F2B-7715-1020B165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B379-9D7C-7F0B-5185-3F6BBD4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58BC-E165-21F9-35F2-206D09E2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ACD-302C-22AB-62AB-C77D0429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F3C6-F35D-FA2E-7362-FC66329F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C31D-5552-86AC-28C3-820B987B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9198-3039-95FB-A26B-77D32E80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E605-E80A-9F4D-4468-F5A9816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64D2-BE41-6627-3C13-B840F273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6699-EB7F-AFDA-7D52-6E54DF07C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5D5A-DF97-1ED9-E577-5BCA47C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B237B-EFD0-8A21-7A30-B333DA5F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E4587-A598-BF58-3254-BD34A90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750D-0844-2AF3-F239-62C6B605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9F8C-A642-0A87-9CB4-96FCD066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5841-C6BB-D5C2-F4DC-FC0BED95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25B97-E5DD-CB1A-F433-51721A49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687C-C0FD-4CC7-467F-6BA787DEB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434-564D-7EC2-1364-2C48CC06F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350A7-7FFB-6C8D-1695-676D2D5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8D55B-431D-C4DB-EA02-E030F85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1DFE6-7A16-3E16-D9AA-6CB6DA9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0DF6-F457-8DC0-97C2-D8C16039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27F0-FD48-1750-78E2-B2A046E0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70F4-3E99-DEB8-C425-306B069F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452B1-850A-9E31-5212-EBC40F4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ABCD-4A5C-21B7-CBBD-044605E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F8BA-BAB1-0E98-7575-C1C51BCF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BF6C-EECC-D1A2-CCCB-A536396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57E2-09D2-E9E9-B8D7-8C31A88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393D-2EA1-2A05-1AB8-592EFAF6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668BC-37D5-4A59-7160-6359C31E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8A098-4D8B-2E65-4BB3-173C673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7438-D5D5-E9E3-DF72-DBFAA2CE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F746-4DFC-F703-FC77-C35B3FA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5B28-334A-E307-EFB1-FF705474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ED7D0-A181-0E5E-BF7B-BCE0B09D6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1973-FE21-A4C8-78E1-8B0AB718A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406F-FCFF-1238-0320-E8EE37E7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F0B1-2EE1-3B34-A24B-8B12B5C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D6AE-B921-0CA0-AE7F-CA7795DB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40A73-9059-5B53-5286-6F4CBB3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5BD0-7C3D-508D-33C0-3F708B79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E722-D2A6-6356-F632-5477EEB8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857-945B-EA47-B3C0-5CEB1F385706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A38C-A853-E8BF-2D82-E216B963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8AAF-6BD2-CA5B-4F54-4C018F12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30883"/>
            <a:ext cx="8169275" cy="25088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variety of slides are included in this </a:t>
            </a:r>
            <a:r>
              <a:rPr lang="en-US" sz="2800" dirty="0"/>
              <a:t>template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all slides is not required. Customize at your</a:t>
            </a:r>
            <a:r>
              <a:rPr lang="en-US" sz="2800" dirty="0"/>
              <a:t> discretion.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communications team can provide finishing touches once submitted.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138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How to use this template: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This template is provided as a resource to help you structure your presentation. Here are some helpful reminders:</a:t>
            </a:r>
          </a:p>
        </p:txBody>
      </p:sp>
    </p:spTree>
    <p:extLst>
      <p:ext uri="{BB962C8B-B14F-4D97-AF65-F5344CB8AC3E}">
        <p14:creationId xmlns:p14="http://schemas.microsoft.com/office/powerpoint/2010/main" val="203876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DB14-A0DD-59E6-F0E5-886487FC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663700"/>
            <a:ext cx="4711700" cy="45132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1E40F7C-2694-E4FF-20BA-F7EC43BC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1409477"/>
            <a:ext cx="4351867" cy="4767486"/>
          </a:xfrm>
        </p:spPr>
        <p:txBody>
          <a:bodyPr/>
          <a:lstStyle/>
          <a:p>
            <a:r>
              <a:rPr lang="en-US" dirty="0">
                <a:solidFill>
                  <a:srgbClr val="6ABF4B"/>
                </a:solidFill>
              </a:rPr>
              <a:t>HEADLINE OR STATEMENT HERE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94968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38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2449-F88C-7819-2360-CBE52ECB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50979"/>
          </a:xfrm>
        </p:spPr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1196-229F-A45E-3E07-CA020AEC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78839"/>
            <a:ext cx="10515600" cy="41912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2022 Impact Slides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Alternate heading slide with color-coded slides for respective services areas: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Foster Care (Generosity Green)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Anti-Trafficking (Oasis Orange)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Single Moms (Positive Pink)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Sanctity of Human Life (Youthful Yellow)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Family Support (Benevolent Blue)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Global (Peaceful Purple)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Alternate section title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54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5141529"/>
            <a:ext cx="8813370" cy="1017668"/>
          </a:xfrm>
        </p:spPr>
        <p:txBody>
          <a:bodyPr/>
          <a:lstStyle/>
          <a:p>
            <a:r>
              <a:rPr lang="en-US" b="1" spc="-15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Impact Numbers</a:t>
            </a:r>
          </a:p>
        </p:txBody>
      </p:sp>
    </p:spTree>
    <p:extLst>
      <p:ext uri="{BB962C8B-B14F-4D97-AF65-F5344CB8AC3E}">
        <p14:creationId xmlns:p14="http://schemas.microsoft.com/office/powerpoint/2010/main" val="37812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682087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236,492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and individuals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directly served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A8DC0-DED7-74A3-8A79-1520EF87B492}"/>
              </a:ext>
            </a:extLst>
          </p:cNvPr>
          <p:cNvSpPr txBox="1"/>
          <p:nvPr/>
        </p:nvSpPr>
        <p:spPr>
          <a:xfrm>
            <a:off x="5517752" y="4848914"/>
            <a:ext cx="3457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individuals impacted through advocacy, trainings, awareness, and volunteering.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914AF-7727-8F57-71F3-6AA0C4C22778}"/>
              </a:ext>
            </a:extLst>
          </p:cNvPr>
          <p:cNvSpPr txBox="1">
            <a:spLocks/>
          </p:cNvSpPr>
          <p:nvPr/>
        </p:nvSpPr>
        <p:spPr>
          <a:xfrm>
            <a:off x="1509472" y="117708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IMPACT IN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71288-F1D6-CCC2-C77D-C60DD82602D9}"/>
              </a:ext>
            </a:extLst>
          </p:cNvPr>
          <p:cNvSpPr txBox="1"/>
          <p:nvPr/>
        </p:nvSpPr>
        <p:spPr>
          <a:xfrm>
            <a:off x="3187771" y="4932248"/>
            <a:ext cx="246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237,501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71A72-D8DC-9194-8CA5-1FCE64C736B6}"/>
              </a:ext>
            </a:extLst>
          </p:cNvPr>
          <p:cNvCxnSpPr>
            <a:cxnSpLocks/>
          </p:cNvCxnSpPr>
          <p:nvPr/>
        </p:nvCxnSpPr>
        <p:spPr>
          <a:xfrm>
            <a:off x="5969891" y="2941093"/>
            <a:ext cx="0" cy="12378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619045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14,129,605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meals provided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nationally and globally</a:t>
            </a:r>
          </a:p>
        </p:txBody>
      </p:sp>
    </p:spTree>
    <p:extLst>
      <p:ext uri="{BB962C8B-B14F-4D97-AF65-F5344CB8AC3E}">
        <p14:creationId xmlns:p14="http://schemas.microsoft.com/office/powerpoint/2010/main" val="89733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4690453" y="246184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Foster Care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3ED304D-B9FA-6DEF-C7E0-15702390309E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1,329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Foster children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186,138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137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needing a forever home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placed with an adoptive family</a:t>
            </a:r>
          </a:p>
        </p:txBody>
      </p:sp>
    </p:spTree>
    <p:extLst>
      <p:ext uri="{BB962C8B-B14F-4D97-AF65-F5344CB8AC3E}">
        <p14:creationId xmlns:p14="http://schemas.microsoft.com/office/powerpoint/2010/main" val="74805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3148-3963-1F51-B109-8C7990F0EC12}"/>
              </a:ext>
            </a:extLst>
          </p:cNvPr>
          <p:cNvSpPr txBox="1">
            <a:spLocks/>
          </p:cNvSpPr>
          <p:nvPr/>
        </p:nvSpPr>
        <p:spPr>
          <a:xfrm>
            <a:off x="4690452" y="246184"/>
            <a:ext cx="702090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Family Support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8BDD2A5-CA22-483C-9F77-E7B4A203BA2C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2,409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826,147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Diapers collected for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in our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209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skills classes offered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296756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190379" y="2622006"/>
            <a:ext cx="10392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More Child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and volunteers were on the ground providing food, water, and other critical resources to individuals and families recovering from the devastation brought on by Hurricane Ian.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211088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262895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188107" y="2258827"/>
            <a:ext cx="5202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1,200,000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pounds of food provided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98828" y="4068948"/>
            <a:ext cx="56918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4,100 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and families served through hurricane relief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8AA6F-B854-C640-6125-205738D650F4}"/>
              </a:ext>
            </a:extLst>
          </p:cNvPr>
          <p:cNvSpPr txBox="1"/>
          <p:nvPr/>
        </p:nvSpPr>
        <p:spPr>
          <a:xfrm>
            <a:off x="7141122" y="2258827"/>
            <a:ext cx="4386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$464,732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support raised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C90A-9B92-C600-190B-0D7A192D8798}"/>
              </a:ext>
            </a:extLst>
          </p:cNvPr>
          <p:cNvSpPr txBox="1"/>
          <p:nvPr/>
        </p:nvSpPr>
        <p:spPr>
          <a:xfrm>
            <a:off x="7141122" y="4068948"/>
            <a:ext cx="44740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30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semi-truckloads full of supplies distributed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C0C088-F9B6-616A-E559-19547D001837}"/>
              </a:ext>
            </a:extLst>
          </p:cNvPr>
          <p:cNvSpPr txBox="1">
            <a:spLocks/>
          </p:cNvSpPr>
          <p:nvPr/>
        </p:nvSpPr>
        <p:spPr>
          <a:xfrm>
            <a:off x="2648777" y="1090151"/>
            <a:ext cx="7876405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328050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B4A0-933E-ECFC-C292-AD2BDFDA55E6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Single Moms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ECF3B5A-3F83-CD5D-BBFC-9E15C8C71AA8}"/>
              </a:ext>
            </a:extLst>
          </p:cNvPr>
          <p:cNvSpPr txBox="1">
            <a:spLocks/>
          </p:cNvSpPr>
          <p:nvPr/>
        </p:nvSpPr>
        <p:spPr>
          <a:xfrm>
            <a:off x="5230838" y="1359750"/>
            <a:ext cx="6717322" cy="527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moms and children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27,566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$167,768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 by single moms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our residential program</a:t>
            </a:r>
          </a:p>
        </p:txBody>
      </p:sp>
    </p:spTree>
    <p:extLst>
      <p:ext uri="{BB962C8B-B14F-4D97-AF65-F5344CB8AC3E}">
        <p14:creationId xmlns:p14="http://schemas.microsoft.com/office/powerpoint/2010/main" val="40713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09501F-4C77-C072-1808-71F6496F741D}"/>
              </a:ext>
            </a:extLst>
          </p:cNvPr>
          <p:cNvSpPr/>
          <p:nvPr/>
        </p:nvSpPr>
        <p:spPr>
          <a:xfrm>
            <a:off x="3750473" y="2683770"/>
            <a:ext cx="1227666" cy="1227666"/>
          </a:xfrm>
          <a:prstGeom prst="ellipse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47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9C8AC-5D31-5885-7277-55304C6605FD}"/>
              </a:ext>
            </a:extLst>
          </p:cNvPr>
          <p:cNvSpPr/>
          <p:nvPr/>
        </p:nvSpPr>
        <p:spPr>
          <a:xfrm>
            <a:off x="5341945" y="2683770"/>
            <a:ext cx="1227666" cy="1227666"/>
          </a:xfrm>
          <a:prstGeom prst="ellipse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733108-C926-24DA-CE56-D68A74E8C9BD}"/>
              </a:ext>
            </a:extLst>
          </p:cNvPr>
          <p:cNvSpPr/>
          <p:nvPr/>
        </p:nvSpPr>
        <p:spPr>
          <a:xfrm>
            <a:off x="6933417" y="2683770"/>
            <a:ext cx="1227666" cy="1227666"/>
          </a:xfrm>
          <a:prstGeom prst="ellipse">
            <a:avLst/>
          </a:prstGeom>
          <a:solidFill>
            <a:srgbClr val="63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47770-9E45-6842-E8B0-90984195AE40}"/>
              </a:ext>
            </a:extLst>
          </p:cNvPr>
          <p:cNvSpPr/>
          <p:nvPr/>
        </p:nvSpPr>
        <p:spPr>
          <a:xfrm>
            <a:off x="2159001" y="4526623"/>
            <a:ext cx="1227666" cy="1227666"/>
          </a:xfrm>
          <a:prstGeom prst="ellipse">
            <a:avLst/>
          </a:prstGeom>
          <a:solidFill>
            <a:srgbClr val="F4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A4D0A-2456-3080-C58C-789A3C663BDD}"/>
              </a:ext>
            </a:extLst>
          </p:cNvPr>
          <p:cNvSpPr/>
          <p:nvPr/>
        </p:nvSpPr>
        <p:spPr>
          <a:xfrm>
            <a:off x="3750473" y="4526623"/>
            <a:ext cx="1227666" cy="1227666"/>
          </a:xfrm>
          <a:prstGeom prst="ellipse">
            <a:avLst/>
          </a:prstGeom>
          <a:solidFill>
            <a:srgbClr val="F3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FA0558-F7DD-90D5-EDC2-2DFAFCC6364B}"/>
              </a:ext>
            </a:extLst>
          </p:cNvPr>
          <p:cNvSpPr/>
          <p:nvPr/>
        </p:nvSpPr>
        <p:spPr>
          <a:xfrm>
            <a:off x="5341945" y="4526623"/>
            <a:ext cx="1227666" cy="1227666"/>
          </a:xfrm>
          <a:prstGeom prst="ellipse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EF75C8-4291-63BC-2F8B-50BFD7941E1C}"/>
              </a:ext>
            </a:extLst>
          </p:cNvPr>
          <p:cNvSpPr/>
          <p:nvPr/>
        </p:nvSpPr>
        <p:spPr>
          <a:xfrm>
            <a:off x="6933417" y="4526623"/>
            <a:ext cx="1227666" cy="1227666"/>
          </a:xfrm>
          <a:prstGeom prst="ellipse">
            <a:avLst/>
          </a:prstGeom>
          <a:solidFill>
            <a:srgbClr val="631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16E0DF-2398-F37C-6116-22C1F0CDBDF6}"/>
              </a:ext>
            </a:extLst>
          </p:cNvPr>
          <p:cNvSpPr txBox="1">
            <a:spLocks/>
          </p:cNvSpPr>
          <p:nvPr/>
        </p:nvSpPr>
        <p:spPr>
          <a:xfrm>
            <a:off x="3243084" y="1570407"/>
            <a:ext cx="6653054" cy="9924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about our brand colors? Please refer to the guide below: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FDCC35-E670-78E7-5FB6-CE70D3249766}"/>
              </a:ext>
            </a:extLst>
          </p:cNvPr>
          <p:cNvSpPr txBox="1">
            <a:spLocks/>
          </p:cNvSpPr>
          <p:nvPr/>
        </p:nvSpPr>
        <p:spPr>
          <a:xfrm>
            <a:off x="8602132" y="2743038"/>
            <a:ext cx="19452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PRIMARY COLORS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Backgrounds,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D955A7-C743-C105-13D3-2A7D72D584F9}"/>
              </a:ext>
            </a:extLst>
          </p:cNvPr>
          <p:cNvSpPr txBox="1">
            <a:spLocks/>
          </p:cNvSpPr>
          <p:nvPr/>
        </p:nvSpPr>
        <p:spPr>
          <a:xfrm>
            <a:off x="8602132" y="4585891"/>
            <a:ext cx="18309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ACCENT COLORS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Charts &amp; graphs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EB569-894A-6604-27A0-206DAF918B87}"/>
              </a:ext>
            </a:extLst>
          </p:cNvPr>
          <p:cNvSpPr txBox="1"/>
          <p:nvPr/>
        </p:nvSpPr>
        <p:spPr>
          <a:xfrm>
            <a:off x="375047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BENEVOLENT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BLUE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B390E-FE0B-056D-3379-5C6D8CB3363D}"/>
              </a:ext>
            </a:extLst>
          </p:cNvPr>
          <p:cNvSpPr txBox="1"/>
          <p:nvPr/>
        </p:nvSpPr>
        <p:spPr>
          <a:xfrm>
            <a:off x="533543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GENEROSITY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36E54-5A12-DDF1-9F9C-8BE91D57BA92}"/>
              </a:ext>
            </a:extLst>
          </p:cNvPr>
          <p:cNvSpPr txBox="1"/>
          <p:nvPr/>
        </p:nvSpPr>
        <p:spPr>
          <a:xfrm>
            <a:off x="6932585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GRACE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GRAY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BEFC3-A14C-D0DA-A4E2-B493657DD0F4}"/>
              </a:ext>
            </a:extLst>
          </p:cNvPr>
          <p:cNvSpPr txBox="1"/>
          <p:nvPr/>
        </p:nvSpPr>
        <p:spPr>
          <a:xfrm>
            <a:off x="375047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OASIS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CA422-E159-0FA4-4850-4E1F3BE3759A}"/>
              </a:ext>
            </a:extLst>
          </p:cNvPr>
          <p:cNvSpPr txBox="1"/>
          <p:nvPr/>
        </p:nvSpPr>
        <p:spPr>
          <a:xfrm>
            <a:off x="533543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YOUTHFUL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059CB-557B-C8B2-85AA-D6AF7A244526}"/>
              </a:ext>
            </a:extLst>
          </p:cNvPr>
          <p:cNvSpPr txBox="1"/>
          <p:nvPr/>
        </p:nvSpPr>
        <p:spPr>
          <a:xfrm>
            <a:off x="6932585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PEACEFUL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5005F-7BDE-8F03-79B7-8103F4315549}"/>
              </a:ext>
            </a:extLst>
          </p:cNvPr>
          <p:cNvSpPr txBox="1"/>
          <p:nvPr/>
        </p:nvSpPr>
        <p:spPr>
          <a:xfrm>
            <a:off x="2153321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POSITIVE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PINK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FCDAC5E-30EA-EFF0-8737-ACB4F8BBC722}"/>
              </a:ext>
            </a:extLst>
          </p:cNvPr>
          <p:cNvSpPr txBox="1">
            <a:spLocks/>
          </p:cNvSpPr>
          <p:nvPr/>
        </p:nvSpPr>
        <p:spPr>
          <a:xfrm>
            <a:off x="3681941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#002B49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BE47978-6E02-1C95-58FA-ED4A431CCAFB}"/>
              </a:ext>
            </a:extLst>
          </p:cNvPr>
          <p:cNvSpPr txBox="1">
            <a:spLocks/>
          </p:cNvSpPr>
          <p:nvPr/>
        </p:nvSpPr>
        <p:spPr>
          <a:xfrm>
            <a:off x="5290130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#6ABF4B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6BDE846-C046-16F7-54F2-036677B4C3D4}"/>
              </a:ext>
            </a:extLst>
          </p:cNvPr>
          <p:cNvSpPr txBox="1">
            <a:spLocks/>
          </p:cNvSpPr>
          <p:nvPr/>
        </p:nvSpPr>
        <p:spPr>
          <a:xfrm>
            <a:off x="6898319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#636569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E0BD55-8A4A-F49D-FEF0-F651059A8744}"/>
              </a:ext>
            </a:extLst>
          </p:cNvPr>
          <p:cNvSpPr txBox="1">
            <a:spLocks/>
          </p:cNvSpPr>
          <p:nvPr/>
        </p:nvSpPr>
        <p:spPr>
          <a:xfrm>
            <a:off x="2119055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#F4436C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F0878DE-5618-78FA-6543-608B3C6E4A81}"/>
              </a:ext>
            </a:extLst>
          </p:cNvPr>
          <p:cNvSpPr txBox="1">
            <a:spLocks/>
          </p:cNvSpPr>
          <p:nvPr/>
        </p:nvSpPr>
        <p:spPr>
          <a:xfrm>
            <a:off x="3750473" y="5788181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#F36C24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BD3898-DC2A-9339-100A-DC0149AC7438}"/>
              </a:ext>
            </a:extLst>
          </p:cNvPr>
          <p:cNvSpPr txBox="1">
            <a:spLocks/>
          </p:cNvSpPr>
          <p:nvPr/>
        </p:nvSpPr>
        <p:spPr>
          <a:xfrm>
            <a:off x="529012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#FFC629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F75B7D2-B8A8-00E8-2329-FA0902A48041}"/>
              </a:ext>
            </a:extLst>
          </p:cNvPr>
          <p:cNvSpPr txBox="1">
            <a:spLocks/>
          </p:cNvSpPr>
          <p:nvPr/>
        </p:nvSpPr>
        <p:spPr>
          <a:xfrm>
            <a:off x="689831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#691F74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F3995-71E4-13AB-4E3C-720F22544B72}"/>
              </a:ext>
            </a:extLst>
          </p:cNvPr>
          <p:cNvSpPr txBox="1"/>
          <p:nvPr/>
        </p:nvSpPr>
        <p:spPr>
          <a:xfrm>
            <a:off x="73406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96BC-1AC5-1168-0225-0BB1C1950317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Anti-Trafficking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510D6A-FF47-EEA8-B448-9F4AABE2DE70}"/>
              </a:ext>
            </a:extLst>
          </p:cNvPr>
          <p:cNvSpPr txBox="1">
            <a:spLocks/>
          </p:cNvSpPr>
          <p:nvPr/>
        </p:nvSpPr>
        <p:spPr>
          <a:xfrm>
            <a:off x="5310351" y="1777195"/>
            <a:ext cx="5443788" cy="41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265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by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mobile 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3,756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impacted through education, advocacy,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awareness</a:t>
            </a:r>
          </a:p>
        </p:txBody>
      </p:sp>
    </p:spTree>
    <p:extLst>
      <p:ext uri="{BB962C8B-B14F-4D97-AF65-F5344CB8AC3E}">
        <p14:creationId xmlns:p14="http://schemas.microsoft.com/office/powerpoint/2010/main" val="120470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41CB-E7C1-4A04-F947-9BD5B695C92A}"/>
              </a:ext>
            </a:extLst>
          </p:cNvPr>
          <p:cNvSpPr txBox="1">
            <a:spLocks/>
          </p:cNvSpPr>
          <p:nvPr/>
        </p:nvSpPr>
        <p:spPr>
          <a:xfrm>
            <a:off x="4796372" y="308015"/>
            <a:ext cx="443285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Sanctity of 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Human Life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1333BCF-1D54-5CDA-96C8-940B9FFF6FD0}"/>
              </a:ext>
            </a:extLst>
          </p:cNvPr>
          <p:cNvSpPr txBox="1">
            <a:spLocks/>
          </p:cNvSpPr>
          <p:nvPr/>
        </p:nvSpPr>
        <p:spPr>
          <a:xfrm>
            <a:off x="5330230" y="1779199"/>
            <a:ext cx="6258796" cy="460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23,411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and global clients 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3,272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presented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option of adoption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998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babies saved from abortion</a:t>
            </a:r>
          </a:p>
        </p:txBody>
      </p:sp>
    </p:spTree>
    <p:extLst>
      <p:ext uri="{BB962C8B-B14F-4D97-AF65-F5344CB8AC3E}">
        <p14:creationId xmlns:p14="http://schemas.microsoft.com/office/powerpoint/2010/main" val="147408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2534-72C2-75AF-75A7-302B47D9DBC5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A4B09DC-BF69-A8A3-9422-392886A688A5}"/>
              </a:ext>
            </a:extLst>
          </p:cNvPr>
          <p:cNvSpPr txBox="1">
            <a:spLocks/>
          </p:cNvSpPr>
          <p:nvPr/>
        </p:nvSpPr>
        <p:spPr>
          <a:xfrm>
            <a:off x="5255650" y="1856708"/>
            <a:ext cx="5245005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3,632,670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meals  provided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20,757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child  sponsorships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172,614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children and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 served</a:t>
            </a:r>
          </a:p>
        </p:txBody>
      </p:sp>
    </p:spTree>
    <p:extLst>
      <p:ext uri="{BB962C8B-B14F-4D97-AF65-F5344CB8AC3E}">
        <p14:creationId xmlns:p14="http://schemas.microsoft.com/office/powerpoint/2010/main" val="51089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230135" y="2948804"/>
            <a:ext cx="1039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the growing impact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More Child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making on vulnerable children and families through facility expansions and grand openings.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68816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EXPANSION &amp; GROWTH</a:t>
            </a:r>
          </a:p>
        </p:txBody>
      </p:sp>
    </p:spTree>
    <p:extLst>
      <p:ext uri="{BB962C8B-B14F-4D97-AF65-F5344CB8AC3E}">
        <p14:creationId xmlns:p14="http://schemas.microsoft.com/office/powerpoint/2010/main" val="358733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8" y="1635194"/>
            <a:ext cx="6083299" cy="1325563"/>
          </a:xfrm>
        </p:spPr>
        <p:txBody>
          <a:bodyPr>
            <a:noAutofit/>
          </a:bodyPr>
          <a:lstStyle/>
          <a:p>
            <a:r>
              <a:rPr lang="en-US" sz="6000" dirty="0" err="1"/>
              <a:t>Azinger</a:t>
            </a:r>
            <a:r>
              <a:rPr lang="en-US" sz="6000" dirty="0"/>
              <a:t> Family </a:t>
            </a:r>
            <a:br>
              <a:rPr lang="en-US" sz="6000" dirty="0"/>
            </a:br>
            <a:r>
              <a:rPr lang="en-US" sz="6000" dirty="0"/>
              <a:t>Compassion Center 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57258" y="3746528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just one year, the center has already made a significant impact by providing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life-changing resources to children and families in need, including...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226527"/>
            <a:ext cx="5751444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2,186,737 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meals distributed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$4,903,764 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 of household items provided to families and 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semi-truckloads of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supplies for Hurricane relief</a:t>
            </a:r>
          </a:p>
        </p:txBody>
      </p:sp>
    </p:spTree>
    <p:extLst>
      <p:ext uri="{BB962C8B-B14F-4D97-AF65-F5344CB8AC3E}">
        <p14:creationId xmlns:p14="http://schemas.microsoft.com/office/powerpoint/2010/main" val="207369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36" y="1429696"/>
            <a:ext cx="5751444" cy="1325563"/>
          </a:xfrm>
        </p:spPr>
        <p:txBody>
          <a:bodyPr>
            <a:noAutofit/>
          </a:bodyPr>
          <a:lstStyle/>
          <a:p>
            <a:r>
              <a:rPr lang="en-US" sz="6000" dirty="0"/>
              <a:t>Loft 181 </a:t>
            </a:r>
            <a:br>
              <a:rPr lang="en-US" sz="6000" dirty="0"/>
            </a:br>
            <a:r>
              <a:rPr lang="en-US" sz="6000" dirty="0"/>
              <a:t>Grand </a:t>
            </a:r>
            <a:br>
              <a:rPr lang="en-US" sz="6000" dirty="0"/>
            </a:br>
            <a:r>
              <a:rPr lang="en-US" sz="6000" dirty="0"/>
              <a:t>Opening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6897206" y="2092478"/>
            <a:ext cx="4917658" cy="342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bright, spacious, and private boutique for women, including young ladies in foster care and trafficking survivors.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Shoppers choose from an array of items that make them feel special, all of which are generously donated and free of charge.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377136" y="3806686"/>
            <a:ext cx="5546586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290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from September - December 2022 </a:t>
            </a:r>
          </a:p>
        </p:txBody>
      </p:sp>
    </p:spTree>
    <p:extLst>
      <p:ext uri="{BB962C8B-B14F-4D97-AF65-F5344CB8AC3E}">
        <p14:creationId xmlns:p14="http://schemas.microsoft.com/office/powerpoint/2010/main" val="270137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Jacksonville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February, building off more than 20 years of ministry to the Jacksonville community, One More Child expanded its existing campus to include…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89309"/>
            <a:ext cx="5022574" cy="456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25,000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-square-foot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Compassion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Six</a:t>
            </a:r>
            <a:b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 homes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303035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Hope Street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80384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November, we took another step toward a dream to see the transformative power of the Gospel brought to the children and families of Tampa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74919"/>
            <a:ext cx="5022574" cy="4784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25,000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-square-foot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Compassion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-acre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 homes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1641570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899988" y="1887996"/>
            <a:ext cx="10392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cannot do what we do to change the lives of children and families without incredible ongoing support that inspires us and expands our reach to embrace new opportunities. 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gift — from a nickel to a large estate gift — helps us reach one more child.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78" y="707593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234812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Foster Care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5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 dirty="0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Typography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 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71973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Anti-Trafficking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Single Moms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8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Sanctity of Human Life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9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Global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9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Family Support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6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9009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51714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4222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381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516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7F76C-7B56-8667-7028-15405F79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768"/>
            <a:ext cx="9144000" cy="6284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636569"/>
                </a:solidFill>
              </a:rPr>
              <a:t>Your presentation starts after this slide.</a:t>
            </a:r>
          </a:p>
        </p:txBody>
      </p:sp>
    </p:spTree>
    <p:extLst>
      <p:ext uri="{BB962C8B-B14F-4D97-AF65-F5344CB8AC3E}">
        <p14:creationId xmlns:p14="http://schemas.microsoft.com/office/powerpoint/2010/main" val="35826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848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7097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027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5003800" y="2235200"/>
            <a:ext cx="6375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413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4857750"/>
            <a:ext cx="8813370" cy="1017668"/>
          </a:xfrm>
        </p:spPr>
        <p:txBody>
          <a:bodyPr/>
          <a:lstStyle/>
          <a:p>
            <a:endParaRPr lang="en-US" b="1" spc="-15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F15D-B6A9-ADF4-06DA-1650CB06F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315" y="5875419"/>
            <a:ext cx="8813370" cy="721989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7F76C-7B56-8667-7028-15405F79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165576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63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dirty="0">
                <a:solidFill>
                  <a:srgbClr val="003047"/>
                </a:solidFill>
              </a:rPr>
              <a:t>Type Heading Here</a:t>
            </a:r>
            <a:endParaRPr lang="en-US" b="1" dirty="0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 dirty="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 dirty="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9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Statement,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46308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65362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1009</Words>
  <Application>Microsoft Macintosh PowerPoint</Application>
  <PresentationFormat>Widescreen</PresentationFormat>
  <Paragraphs>179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Calibri</vt:lpstr>
      <vt:lpstr>Helvetica</vt:lpstr>
      <vt:lpstr>Office Theme 2013 - 2022</vt:lpstr>
      <vt:lpstr>Instructions</vt:lpstr>
      <vt:lpstr>Colors</vt:lpstr>
      <vt:lpstr>Typography</vt:lpstr>
      <vt:lpstr>PowerPoint Presentation</vt:lpstr>
      <vt:lpstr>PowerPoint Presentation</vt:lpstr>
      <vt:lpstr>Section Title</vt:lpstr>
      <vt:lpstr>Type Heading Here</vt:lpstr>
      <vt:lpstr>PowerPoint Presentation</vt:lpstr>
      <vt:lpstr>PowerPoint Presentation</vt:lpstr>
      <vt:lpstr>HEADLINE OR STATEMENT HERE LOREM IPSUM DOLOR SIT AMET.</vt:lpstr>
      <vt:lpstr>Thank You</vt:lpstr>
      <vt:lpstr>Bonus Slides</vt:lpstr>
      <vt:lpstr>2022 Impact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Azinger Family  Compassion Center </vt:lpstr>
      <vt:lpstr>Loft 181  Grand  Opening</vt:lpstr>
      <vt:lpstr>Jacksonville Groundbreaking</vt:lpstr>
      <vt:lpstr>Hope Street Groundbreaking</vt:lpstr>
      <vt:lpstr>PowerPoint Presentation</vt:lpstr>
      <vt:lpstr>Foster Care</vt:lpstr>
      <vt:lpstr>Anti-Trafficking</vt:lpstr>
      <vt:lpstr>Single Moms</vt:lpstr>
      <vt:lpstr>Sanctity of Human Life</vt:lpstr>
      <vt:lpstr>Global</vt:lpstr>
      <vt:lpstr>Family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Patterson</dc:creator>
  <cp:lastModifiedBy>Theresa Bellinger</cp:lastModifiedBy>
  <cp:revision>16</cp:revision>
  <dcterms:created xsi:type="dcterms:W3CDTF">2023-01-17T13:07:54Z</dcterms:created>
  <dcterms:modified xsi:type="dcterms:W3CDTF">2023-09-25T18:28:06Z</dcterms:modified>
</cp:coreProperties>
</file>